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412" r:id="rId2"/>
    <p:sldId id="428" r:id="rId3"/>
    <p:sldId id="424" r:id="rId4"/>
    <p:sldId id="429" r:id="rId5"/>
    <p:sldId id="393" r:id="rId6"/>
    <p:sldId id="415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9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C0"/>
    <a:srgbClr val="005D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11" autoAdjust="0"/>
    <p:restoredTop sz="91654" autoAdjust="0"/>
  </p:normalViewPr>
  <p:slideViewPr>
    <p:cSldViewPr snapToGrid="0" snapToObjects="1">
      <p:cViewPr varScale="1">
        <p:scale>
          <a:sx n="78" d="100"/>
          <a:sy n="78" d="100"/>
        </p:scale>
        <p:origin x="984" y="84"/>
      </p:cViewPr>
      <p:guideLst>
        <p:guide orient="horz" pos="2160"/>
        <p:guide pos="289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C3D5D-6341-2149-90D7-D6E3F167CA1C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58BB2-4009-FA47-A300-76262848B7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9764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18686-2B6C-754B-AC9C-2230E9DF5D3C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AB275-3A11-6342-AE31-6E31EDE037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925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 &amp; Why mental performance </a:t>
            </a:r>
          </a:p>
          <a:p>
            <a:r>
              <a:rPr lang="en-US" dirty="0"/>
              <a:t>Benefits of mental toughness: adaptability, present moment focus, motivation, composure,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AB275-3A11-6342-AE31-6E31EDE0371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240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Body language study=regardless how we feel we need to act a certain way.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AB275-3A11-6342-AE31-6E31EDE0371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693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63140"/>
            <a:ext cx="7772400" cy="11655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400" b="0" i="0">
                <a:solidFill>
                  <a:schemeClr val="bg1"/>
                </a:solidFill>
                <a:latin typeface="Serifa Blk BT Black"/>
                <a:cs typeface="Serifa Blk BT Blac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500558"/>
            <a:ext cx="7086600" cy="17526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80000"/>
              </a:lnSpc>
              <a:buNone/>
              <a:defRPr sz="2600" b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5467" y="6330997"/>
            <a:ext cx="1885343" cy="23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70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-6649" y="5771658"/>
            <a:ext cx="9155636" cy="1097147"/>
          </a:xfrm>
          <a:custGeom>
            <a:avLst/>
            <a:gdLst>
              <a:gd name="connsiteX0" fmla="*/ 0 w 9155636"/>
              <a:gd name="connsiteY0" fmla="*/ 724782 h 1097147"/>
              <a:gd name="connsiteX1" fmla="*/ 9148987 w 9155636"/>
              <a:gd name="connsiteY1" fmla="*/ 0 h 1097147"/>
              <a:gd name="connsiteX2" fmla="*/ 9155636 w 9155636"/>
              <a:gd name="connsiteY2" fmla="*/ 1083848 h 1097147"/>
              <a:gd name="connsiteX3" fmla="*/ 6649 w 9155636"/>
              <a:gd name="connsiteY3" fmla="*/ 1097147 h 1097147"/>
              <a:gd name="connsiteX4" fmla="*/ 0 w 9155636"/>
              <a:gd name="connsiteY4" fmla="*/ 724782 h 1097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636" h="1097147">
                <a:moveTo>
                  <a:pt x="0" y="724782"/>
                </a:moveTo>
                <a:lnTo>
                  <a:pt x="9148987" y="0"/>
                </a:lnTo>
                <a:cubicBezTo>
                  <a:pt x="9151203" y="361283"/>
                  <a:pt x="9153420" y="722565"/>
                  <a:pt x="9155636" y="1083848"/>
                </a:cubicBezTo>
                <a:lnTo>
                  <a:pt x="6649" y="1097147"/>
                </a:lnTo>
                <a:lnTo>
                  <a:pt x="0" y="724782"/>
                </a:lnTo>
                <a:close/>
              </a:path>
            </a:pathLst>
          </a:custGeom>
          <a:solidFill>
            <a:srgbClr val="005D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5818"/>
            <a:ext cx="8229600" cy="109181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4000" b="0" i="0">
                <a:solidFill>
                  <a:srgbClr val="0076C0"/>
                </a:solidFill>
                <a:latin typeface="Serifa Blk BT" pitchFamily="18" charset="0"/>
                <a:cs typeface="Serifa Blk BT" pitchFamily="18" charset="0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0076C0"/>
                </a:solidFill>
                <a:latin typeface="Arial"/>
                <a:cs typeface="Arial"/>
              </a:defRPr>
            </a:lvl1pPr>
            <a:lvl2pPr>
              <a:defRPr sz="2000" b="0" i="0">
                <a:solidFill>
                  <a:schemeClr val="bg1">
                    <a:lumMod val="50000"/>
                  </a:schemeClr>
                </a:solidFill>
                <a:latin typeface="Serifa Lt BT Light"/>
                <a:cs typeface="Serifa Lt BT Light"/>
              </a:defRPr>
            </a:lvl2pPr>
            <a:lvl3pPr>
              <a:defRPr sz="1800">
                <a:latin typeface="Serifa Lt BT" pitchFamily="18" charset="0"/>
                <a:cs typeface="Arial"/>
              </a:defRPr>
            </a:lvl3pPr>
            <a:lvl4pPr>
              <a:defRPr sz="1400" b="0" i="0">
                <a:latin typeface="Serifa Lt BT Light"/>
                <a:cs typeface="Serifa Lt BT Light"/>
              </a:defRPr>
            </a:lvl4pPr>
            <a:lvl5pPr>
              <a:defRPr sz="1200">
                <a:latin typeface="Serifa Lt BT" pitchFamily="18" charset="0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3418" y="6373306"/>
            <a:ext cx="4208800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Enter footer information via Slide Master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45467" y="6442839"/>
            <a:ext cx="1241333" cy="155448"/>
          </a:xfrm>
          <a:prstGeom prst="rect">
            <a:avLst/>
          </a:prstGeom>
        </p:spPr>
      </p:pic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2798" y="6428027"/>
            <a:ext cx="607744" cy="365125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6FE9CF82-CF65-BE48-A559-43B36A7B66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415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068" y="3429497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80000"/>
              </a:lnSpc>
              <a:defRPr sz="4000" b="0" cap="all">
                <a:solidFill>
                  <a:srgbClr val="0076C0"/>
                </a:solidFill>
                <a:latin typeface="Serifa Blk BT" pitchFamily="18" charset="0"/>
                <a:cs typeface="Serifa Blk BT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9068" y="1929310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reeform 8"/>
          <p:cNvSpPr/>
          <p:nvPr userDrawn="1"/>
        </p:nvSpPr>
        <p:spPr>
          <a:xfrm>
            <a:off x="-6649" y="5771658"/>
            <a:ext cx="9155636" cy="1097147"/>
          </a:xfrm>
          <a:custGeom>
            <a:avLst/>
            <a:gdLst>
              <a:gd name="connsiteX0" fmla="*/ 0 w 9155636"/>
              <a:gd name="connsiteY0" fmla="*/ 724782 h 1097147"/>
              <a:gd name="connsiteX1" fmla="*/ 9148987 w 9155636"/>
              <a:gd name="connsiteY1" fmla="*/ 0 h 1097147"/>
              <a:gd name="connsiteX2" fmla="*/ 9155636 w 9155636"/>
              <a:gd name="connsiteY2" fmla="*/ 1083848 h 1097147"/>
              <a:gd name="connsiteX3" fmla="*/ 6649 w 9155636"/>
              <a:gd name="connsiteY3" fmla="*/ 1097147 h 1097147"/>
              <a:gd name="connsiteX4" fmla="*/ 0 w 9155636"/>
              <a:gd name="connsiteY4" fmla="*/ 724782 h 1097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636" h="1097147">
                <a:moveTo>
                  <a:pt x="0" y="724782"/>
                </a:moveTo>
                <a:lnTo>
                  <a:pt x="9148987" y="0"/>
                </a:lnTo>
                <a:cubicBezTo>
                  <a:pt x="9151203" y="361283"/>
                  <a:pt x="9153420" y="722565"/>
                  <a:pt x="9155636" y="1083848"/>
                </a:cubicBezTo>
                <a:lnTo>
                  <a:pt x="6649" y="1097147"/>
                </a:lnTo>
                <a:lnTo>
                  <a:pt x="0" y="724782"/>
                </a:lnTo>
                <a:close/>
              </a:path>
            </a:pathLst>
          </a:custGeom>
          <a:solidFill>
            <a:srgbClr val="005D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3418" y="6373306"/>
            <a:ext cx="4208800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Enter footer information via Slide Master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45467" y="6442839"/>
            <a:ext cx="1241333" cy="155448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2798" y="6428027"/>
            <a:ext cx="607744" cy="365125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6FE9CF82-CF65-BE48-A559-43B36A7B66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887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000" b="1" kern="1200" dirty="0" smtClean="0">
                <a:solidFill>
                  <a:srgbClr val="0076C0"/>
                </a:solidFill>
                <a:latin typeface="Arial"/>
                <a:ea typeface="+mn-ea"/>
                <a:cs typeface="Arial"/>
              </a:defRPr>
            </a:lvl1pPr>
            <a:lvl2pPr marL="914400" indent="-457200" algn="l">
              <a:buFont typeface="+mj-lt"/>
              <a:buAutoNum type="arabicPeriod"/>
              <a:defRPr lang="en-US" sz="2000" kern="12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>
              <a:defRPr lang="en-US" sz="1800" kern="1200" dirty="0" smtClean="0">
                <a:solidFill>
                  <a:schemeClr val="tx1"/>
                </a:solidFill>
                <a:latin typeface="Serifa Lt BT" pitchFamily="18" charset="0"/>
                <a:ea typeface="+mn-ea"/>
                <a:cs typeface="Serifa Lt BT" pitchFamily="18" charset="0"/>
              </a:defRPr>
            </a:lvl3pPr>
            <a:lvl4pPr marL="1600200" indent="-228600">
              <a:defRPr lang="en-US" sz="14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>
              <a:defRPr lang="en-US" sz="1200" kern="1200" dirty="0">
                <a:solidFill>
                  <a:schemeClr val="tx1"/>
                </a:solidFill>
                <a:latin typeface="Serifa Lt BT" pitchFamily="18" charset="0"/>
                <a:ea typeface="+mn-ea"/>
                <a:cs typeface="Serifa Lt BT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  <a:p>
            <a:pPr marL="742950" lvl="1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</a:pPr>
            <a:r>
              <a:rPr lang="en-US" dirty="0"/>
              <a:t>Second level</a:t>
            </a:r>
          </a:p>
          <a:p>
            <a:pPr marL="1143000" lvl="2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1600200" lvl="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</a:pPr>
            <a:r>
              <a:rPr lang="en-US" dirty="0"/>
              <a:t>Fourth level</a:t>
            </a:r>
          </a:p>
          <a:p>
            <a:pPr marL="2057400" lvl="4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</a:pPr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5818"/>
            <a:ext cx="8229600" cy="109181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4000" b="0" i="0">
                <a:solidFill>
                  <a:srgbClr val="0076C0"/>
                </a:solidFill>
                <a:latin typeface="Serifa Blk BT" pitchFamily="18" charset="0"/>
                <a:cs typeface="Serifa Blk BT" pitchFamily="18" charset="0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000" b="1" kern="1200" dirty="0" smtClean="0">
                <a:solidFill>
                  <a:srgbClr val="0076C0"/>
                </a:solidFill>
                <a:latin typeface="Arial"/>
                <a:ea typeface="+mn-ea"/>
                <a:cs typeface="Arial"/>
              </a:defRPr>
            </a:lvl1pPr>
            <a:lvl2pPr marL="742950" indent="-285750">
              <a:defRPr lang="en-US" sz="2000" kern="12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>
              <a:defRPr lang="en-US" sz="1800" kern="1200" dirty="0" smtClean="0">
                <a:solidFill>
                  <a:schemeClr val="tx1"/>
                </a:solidFill>
                <a:latin typeface="Serifa Lt BT" pitchFamily="18" charset="0"/>
                <a:ea typeface="+mn-ea"/>
                <a:cs typeface="Serifa Lt BT" pitchFamily="18" charset="0"/>
              </a:defRPr>
            </a:lvl3pPr>
            <a:lvl4pPr marL="1600200" indent="-228600">
              <a:defRPr lang="en-US" sz="14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>
              <a:defRPr lang="en-US" sz="1200" kern="1200" dirty="0">
                <a:solidFill>
                  <a:schemeClr val="tx1"/>
                </a:solidFill>
                <a:latin typeface="Serifa Lt BT" pitchFamily="18" charset="0"/>
                <a:ea typeface="+mn-ea"/>
                <a:cs typeface="Serifa Lt BT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  <a:p>
            <a:pPr marL="742950" lvl="1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</a:pPr>
            <a:r>
              <a:rPr lang="en-US" dirty="0"/>
              <a:t>Second level</a:t>
            </a:r>
          </a:p>
          <a:p>
            <a:pPr marL="1143000" lvl="2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1600200" lvl="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</a:pPr>
            <a:r>
              <a:rPr lang="en-US" dirty="0"/>
              <a:t>Fourth level</a:t>
            </a:r>
          </a:p>
          <a:p>
            <a:pPr marL="2057400" lvl="4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</a:pPr>
            <a:r>
              <a:rPr lang="en-US" dirty="0"/>
              <a:t>Fifth level</a:t>
            </a:r>
          </a:p>
        </p:txBody>
      </p:sp>
      <p:sp>
        <p:nvSpPr>
          <p:cNvPr id="10" name="Freeform 9"/>
          <p:cNvSpPr/>
          <p:nvPr userDrawn="1"/>
        </p:nvSpPr>
        <p:spPr>
          <a:xfrm>
            <a:off x="-6649" y="5771658"/>
            <a:ext cx="9155636" cy="1097147"/>
          </a:xfrm>
          <a:custGeom>
            <a:avLst/>
            <a:gdLst>
              <a:gd name="connsiteX0" fmla="*/ 0 w 9155636"/>
              <a:gd name="connsiteY0" fmla="*/ 724782 h 1097147"/>
              <a:gd name="connsiteX1" fmla="*/ 9148987 w 9155636"/>
              <a:gd name="connsiteY1" fmla="*/ 0 h 1097147"/>
              <a:gd name="connsiteX2" fmla="*/ 9155636 w 9155636"/>
              <a:gd name="connsiteY2" fmla="*/ 1083848 h 1097147"/>
              <a:gd name="connsiteX3" fmla="*/ 6649 w 9155636"/>
              <a:gd name="connsiteY3" fmla="*/ 1097147 h 1097147"/>
              <a:gd name="connsiteX4" fmla="*/ 0 w 9155636"/>
              <a:gd name="connsiteY4" fmla="*/ 724782 h 1097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636" h="1097147">
                <a:moveTo>
                  <a:pt x="0" y="724782"/>
                </a:moveTo>
                <a:lnTo>
                  <a:pt x="9148987" y="0"/>
                </a:lnTo>
                <a:cubicBezTo>
                  <a:pt x="9151203" y="361283"/>
                  <a:pt x="9153420" y="722565"/>
                  <a:pt x="9155636" y="1083848"/>
                </a:cubicBezTo>
                <a:lnTo>
                  <a:pt x="6649" y="1097147"/>
                </a:lnTo>
                <a:lnTo>
                  <a:pt x="0" y="724782"/>
                </a:lnTo>
                <a:close/>
              </a:path>
            </a:pathLst>
          </a:custGeom>
          <a:solidFill>
            <a:srgbClr val="005D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3418" y="6373306"/>
            <a:ext cx="4208800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Enter footer information via Slide Master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45467" y="6442839"/>
            <a:ext cx="1241333" cy="155448"/>
          </a:xfrm>
          <a:prstGeom prst="rect">
            <a:avLst/>
          </a:prstGeom>
        </p:spPr>
      </p:pic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2798" y="6428027"/>
            <a:ext cx="607744" cy="365125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6FE9CF82-CF65-BE48-A559-43B36A7B66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123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00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lang="en-US" sz="3000" b="0" i="0" kern="1200" smtClean="0">
          <a:solidFill>
            <a:schemeClr val="tx1"/>
          </a:solidFill>
          <a:latin typeface="Serifa Std 65 Bold"/>
          <a:ea typeface="+mj-ea"/>
          <a:cs typeface="Serifa Std 65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lang="en-US" sz="2000" b="1" kern="1200" dirty="0" smtClean="0">
          <a:solidFill>
            <a:srgbClr val="0076C0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86CAA0DA-E469-40B1-A74A-8C4E702A2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C4E0F2-7D47-4D72-BC97-C9AF23AB92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643" b="27487"/>
          <a:stretch/>
        </p:blipFill>
        <p:spPr>
          <a:xfrm>
            <a:off x="0" y="5594888"/>
            <a:ext cx="9144000" cy="126311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74A703-0ED4-4B0F-9109-6D9D5E4F0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9CF82-CF65-BE48-A559-43B36A7B663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1EE4D0-CCD8-43F3-B83B-FE0AD003C111}"/>
              </a:ext>
            </a:extLst>
          </p:cNvPr>
          <p:cNvSpPr txBox="1"/>
          <p:nvPr/>
        </p:nvSpPr>
        <p:spPr>
          <a:xfrm>
            <a:off x="5751487" y="5857112"/>
            <a:ext cx="3179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Mental Performance Coach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	Kris Goodman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A15906-1F51-41F4-B0A0-92A4152073C4}"/>
              </a:ext>
            </a:extLst>
          </p:cNvPr>
          <p:cNvSpPr txBox="1"/>
          <p:nvPr/>
        </p:nvSpPr>
        <p:spPr>
          <a:xfrm>
            <a:off x="352798" y="5763767"/>
            <a:ext cx="3545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Mind-Body Connection</a:t>
            </a:r>
          </a:p>
          <a:p>
            <a:r>
              <a:rPr lang="en-US" dirty="0">
                <a:solidFill>
                  <a:schemeClr val="bg1"/>
                </a:solidFill>
              </a:rPr>
              <a:t>Confidence vs Feelings</a:t>
            </a:r>
          </a:p>
        </p:txBody>
      </p:sp>
    </p:spTree>
    <p:extLst>
      <p:ext uri="{BB962C8B-B14F-4D97-AF65-F5344CB8AC3E}">
        <p14:creationId xmlns:p14="http://schemas.microsoft.com/office/powerpoint/2010/main" val="1442747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0AA84E-B689-43B3-97CA-3A390613D2B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They aren’t permanent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They can be overrated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8FB5DD-3475-4F3A-A720-20FE37549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Understanding Our Feelings &amp; Mind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1600BB-132D-4FF2-A6B0-E67E0A9871DE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60k-80k thoughts per day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The mind tells the body what to do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8D194-C64F-4470-A8C4-FA8B72F9B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9CF82-CF65-BE48-A559-43B36A7B663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D7A8B2-CFF5-45BC-B18B-E0392C8E70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643" b="27487"/>
          <a:stretch/>
        </p:blipFill>
        <p:spPr>
          <a:xfrm>
            <a:off x="0" y="5594888"/>
            <a:ext cx="9144000" cy="126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81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0FA9917-C816-4A38-8926-7060C86A08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643" b="27487"/>
          <a:stretch/>
        </p:blipFill>
        <p:spPr>
          <a:xfrm>
            <a:off x="0" y="5594888"/>
            <a:ext cx="9144000" cy="12631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9B6A6F-2893-4A5F-B31E-A0C56B5E1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Communication through </a:t>
            </a:r>
            <a:br>
              <a:rPr lang="en-US" b="1" dirty="0"/>
            </a:br>
            <a:r>
              <a:rPr lang="en-US" b="1" dirty="0"/>
              <a:t>Our Body Language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0A5A9-352D-490F-8C2F-898C7B858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93% of our communication is non-verbal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Does your body language impact your opponent?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D48526-8E48-46F2-A80D-038530626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9CF82-CF65-BE48-A559-43B36A7B663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5CC782-209A-4047-A1CE-6B75245044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662"/>
          <a:stretch/>
        </p:blipFill>
        <p:spPr>
          <a:xfrm>
            <a:off x="-1" y="3863180"/>
            <a:ext cx="2480154" cy="29299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40BFAE-9A13-4154-BB0F-6FD7140C4FF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498"/>
          <a:stretch/>
        </p:blipFill>
        <p:spPr>
          <a:xfrm>
            <a:off x="2597860" y="3863179"/>
            <a:ext cx="3435746" cy="29299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998D7B-6E78-4BAB-B4A3-7B05C2E0AD5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045" r="14236"/>
          <a:stretch/>
        </p:blipFill>
        <p:spPr>
          <a:xfrm>
            <a:off x="6151314" y="3863181"/>
            <a:ext cx="2929021" cy="292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14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C736C-3AF4-4824-A773-93C8810A1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Relating confidence to how we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BF4D3-E855-40FB-A8A6-012617607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Confidence should be rooted in something concrete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</a:rPr>
              <a:t>A</a:t>
            </a:r>
            <a:r>
              <a:rPr lang="en-US" sz="2400" b="1" dirty="0">
                <a:solidFill>
                  <a:srgbClr val="0076C0"/>
                </a:solidFill>
              </a:rPr>
              <a:t>ttention to the task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</a:rPr>
              <a:t>C</a:t>
            </a:r>
            <a:r>
              <a:rPr lang="en-US" sz="2400" b="1" dirty="0">
                <a:solidFill>
                  <a:srgbClr val="0076C0"/>
                </a:solidFill>
              </a:rPr>
              <a:t>arrying yourself with big BL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</a:rPr>
              <a:t>T</a:t>
            </a:r>
            <a:r>
              <a:rPr lang="en-US" sz="2400" b="1" dirty="0">
                <a:solidFill>
                  <a:srgbClr val="0076C0"/>
                </a:solidFill>
              </a:rPr>
              <a:t>alking productively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C8731E-16DD-4C99-9267-33A31746B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9CF82-CF65-BE48-A559-43B36A7B663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F24E91-B990-40B4-BD5A-8671FF3766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643" b="27487"/>
          <a:stretch/>
        </p:blipFill>
        <p:spPr>
          <a:xfrm>
            <a:off x="0" y="5594888"/>
            <a:ext cx="9144000" cy="126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91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18B9C5-F8B4-4E6B-970C-0BCE0A37DA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643" b="27487"/>
          <a:stretch/>
        </p:blipFill>
        <p:spPr>
          <a:xfrm>
            <a:off x="0" y="5594888"/>
            <a:ext cx="9144000" cy="126311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BCAD57-80B5-44EB-A451-C4BAD6D55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</a:pPr>
            <a:fld id="{6FE9CF82-CF65-BE48-A559-43B36A7B663E}" type="slidenum">
              <a:rPr lang="en-US" sz="1200">
                <a:latin typeface="+mn-lt"/>
                <a:cs typeface="+mn-cs"/>
              </a:rPr>
              <a:pPr algn="r" defTabSz="914400">
                <a:spcAft>
                  <a:spcPts val="600"/>
                </a:spcAft>
              </a:pPr>
              <a:t>5</a:t>
            </a:fld>
            <a:endParaRPr lang="en-US" sz="1200" dirty="0">
              <a:latin typeface="+mn-lt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2D096-0434-4D49-BA1C-C3A7DEA78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752" y="5150787"/>
            <a:ext cx="7786048" cy="1263112"/>
          </a:xfrm>
        </p:spPr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D4BE22-3FB8-4107-A0AE-10375DBC61D1}"/>
              </a:ext>
            </a:extLst>
          </p:cNvPr>
          <p:cNvSpPr/>
          <p:nvPr/>
        </p:nvSpPr>
        <p:spPr>
          <a:xfrm>
            <a:off x="2648909" y="362505"/>
            <a:ext cx="384618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dirty="0">
                <a:solidFill>
                  <a:srgbClr val="0076C0"/>
                </a:solidFill>
              </a:rPr>
              <a:t>Exit Ticket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10A271-2E1D-4B12-AC9B-E0EA5698C45A}"/>
              </a:ext>
            </a:extLst>
          </p:cNvPr>
          <p:cNvSpPr txBox="1"/>
          <p:nvPr/>
        </p:nvSpPr>
        <p:spPr>
          <a:xfrm>
            <a:off x="4688001" y="3628411"/>
            <a:ext cx="928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ow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7851E30-1713-4551-AA95-92F1231DED78}"/>
              </a:ext>
            </a:extLst>
          </p:cNvPr>
          <p:cNvSpPr txBox="1">
            <a:spLocks/>
          </p:cNvSpPr>
          <p:nvPr/>
        </p:nvSpPr>
        <p:spPr>
          <a:xfrm>
            <a:off x="457200" y="2186381"/>
            <a:ext cx="8229600" cy="3939782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n-US" sz="2000" b="1" kern="1200">
                <a:solidFill>
                  <a:srgbClr val="0076C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bg1">
                    <a:lumMod val="50000"/>
                  </a:schemeClr>
                </a:solidFill>
                <a:latin typeface="Serifa Lt BT Light"/>
                <a:ea typeface="+mn-ea"/>
                <a:cs typeface="Serifa Lt BT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rifa Lt BT" pitchFamily="18" charset="0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b="0" i="0" kern="1200">
                <a:solidFill>
                  <a:schemeClr val="tx1"/>
                </a:solidFill>
                <a:latin typeface="Serifa Lt BT Light"/>
                <a:ea typeface="+mn-ea"/>
                <a:cs typeface="Serifa Lt BT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Serifa Lt BT" pitchFamily="18" charset="0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Relate confidence to actions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Actions </a:t>
            </a:r>
            <a:r>
              <a:rPr lang="en-US" sz="3200" dirty="0">
                <a:sym typeface="Wingdings" panose="05000000000000000000" pitchFamily="2" charset="2"/>
              </a:rPr>
              <a:t>Thoughts </a:t>
            </a:r>
            <a:r>
              <a:rPr lang="en-US" sz="3200" dirty="0"/>
              <a:t> </a:t>
            </a:r>
          </a:p>
          <a:p>
            <a:pPr marL="131445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</a:rPr>
              <a:t>A</a:t>
            </a:r>
            <a:r>
              <a:rPr lang="en-US" sz="3200" dirty="0">
                <a:solidFill>
                  <a:srgbClr val="0076C0"/>
                </a:solidFill>
              </a:rPr>
              <a:t>ttention to the task</a:t>
            </a:r>
          </a:p>
          <a:p>
            <a:pPr marL="131445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</a:rPr>
              <a:t>C</a:t>
            </a:r>
            <a:r>
              <a:rPr lang="en-US" sz="3200" dirty="0">
                <a:solidFill>
                  <a:srgbClr val="0076C0"/>
                </a:solidFill>
              </a:rPr>
              <a:t>arry yourself with big BL</a:t>
            </a:r>
          </a:p>
          <a:p>
            <a:pPr marL="131445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</a:rPr>
              <a:t>T</a:t>
            </a:r>
            <a:r>
              <a:rPr lang="en-US" sz="3200" dirty="0">
                <a:solidFill>
                  <a:srgbClr val="0076C0"/>
                </a:solidFill>
              </a:rPr>
              <a:t>alk productively  </a:t>
            </a:r>
          </a:p>
          <a:p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55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A69C1D9-2992-4915-9F1A-CC449EC3F3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643" b="27487"/>
          <a:stretch/>
        </p:blipFill>
        <p:spPr>
          <a:xfrm>
            <a:off x="0" y="5594888"/>
            <a:ext cx="9144000" cy="1263112"/>
          </a:xfrm>
          <a:prstGeom prst="rect">
            <a:avLst/>
          </a:prstGeom>
        </p:spPr>
      </p:pic>
      <p:pic>
        <p:nvPicPr>
          <p:cNvPr id="7" name="Picture 6" descr="A group of people on a stage in front of a crowd&#10;&#10;Description automatically generated">
            <a:extLst>
              <a:ext uri="{FF2B5EF4-FFF2-40B4-BE49-F238E27FC236}">
                <a16:creationId xmlns:a16="http://schemas.microsoft.com/office/drawing/2014/main" id="{7F47C560-D4D5-4FC1-914E-AFD8E2824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022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215E9-4557-45C4-B7FB-5CB64C230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 Questions…?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D317D-DA08-41FC-9E0E-B525EC77B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sz="3600" dirty="0">
              <a:solidFill>
                <a:srgbClr val="FFFF00"/>
              </a:solidFill>
            </a:endParaRPr>
          </a:p>
          <a:p>
            <a:pPr algn="ctr"/>
            <a:r>
              <a:rPr lang="en-US" sz="3600" dirty="0">
                <a:solidFill>
                  <a:srgbClr val="FFFF00"/>
                </a:solidFill>
              </a:rPr>
              <a:t>Twitter: @</a:t>
            </a:r>
            <a:r>
              <a:rPr lang="en-US" sz="3600" dirty="0" err="1">
                <a:solidFill>
                  <a:srgbClr val="FFFF00"/>
                </a:solidFill>
              </a:rPr>
              <a:t>krisgoodman</a:t>
            </a:r>
            <a:r>
              <a:rPr lang="en-US" sz="3600" dirty="0">
                <a:solidFill>
                  <a:srgbClr val="FFFF00"/>
                </a:solidFill>
              </a:rPr>
              <a:t>_</a:t>
            </a:r>
          </a:p>
          <a:p>
            <a:pPr algn="ctr"/>
            <a:endParaRPr lang="en-US" sz="3600" dirty="0">
              <a:solidFill>
                <a:srgbClr val="FFFF00"/>
              </a:solidFill>
            </a:endParaRPr>
          </a:p>
          <a:p>
            <a:pPr algn="ctr"/>
            <a:endParaRPr lang="en-US" sz="3600" dirty="0">
              <a:solidFill>
                <a:srgbClr val="FFFF00"/>
              </a:solidFill>
            </a:endParaRPr>
          </a:p>
          <a:p>
            <a:pPr algn="ctr"/>
            <a:endParaRPr lang="en-US" sz="3600" dirty="0">
              <a:solidFill>
                <a:srgbClr val="FFFF00"/>
              </a:solidFill>
            </a:endParaRPr>
          </a:p>
          <a:p>
            <a:pPr algn="ctr"/>
            <a:r>
              <a:rPr lang="en-US" sz="3600" dirty="0">
                <a:solidFill>
                  <a:srgbClr val="FFFF00"/>
                </a:solidFill>
              </a:rPr>
              <a:t> Kgoodman@raysbaseball.com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06F2BD-E3E6-4982-81AC-F8F929BD3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9CF82-CF65-BE48-A559-43B36A7B663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969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27442</TotalTime>
  <Words>152</Words>
  <Application>Microsoft Office PowerPoint</Application>
  <PresentationFormat>On-screen Show (4:3)</PresentationFormat>
  <Paragraphs>44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Serifa Blk BT</vt:lpstr>
      <vt:lpstr>Serifa Blk BT Black</vt:lpstr>
      <vt:lpstr>Serifa Lt BT</vt:lpstr>
      <vt:lpstr>Serifa Lt BT Light</vt:lpstr>
      <vt:lpstr>Serifa Std 65 Bold</vt:lpstr>
      <vt:lpstr>Office Theme</vt:lpstr>
      <vt:lpstr>PowerPoint Presentation</vt:lpstr>
      <vt:lpstr>Understanding Our Feelings &amp; Mind  </vt:lpstr>
      <vt:lpstr>Communication through  Our Body Language </vt:lpstr>
      <vt:lpstr>Relating confidence to how we ACT</vt:lpstr>
      <vt:lpstr>PowerPoint Presentation</vt:lpstr>
      <vt:lpstr> Questions…?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Goodman, Kristoffer William</dc:creator>
  <cp:lastModifiedBy>Goodman, Kristoffer William</cp:lastModifiedBy>
  <cp:revision>115</cp:revision>
  <dcterms:created xsi:type="dcterms:W3CDTF">2020-01-21T18:06:48Z</dcterms:created>
  <dcterms:modified xsi:type="dcterms:W3CDTF">2020-04-22T18:50:37Z</dcterms:modified>
</cp:coreProperties>
</file>